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73" r:id="rId8"/>
    <p:sldId id="267" r:id="rId9"/>
    <p:sldId id="262" r:id="rId10"/>
    <p:sldId id="268" r:id="rId11"/>
    <p:sldId id="269" r:id="rId12"/>
    <p:sldId id="270" r:id="rId13"/>
    <p:sldId id="274" r:id="rId14"/>
    <p:sldId id="266" r:id="rId15"/>
    <p:sldId id="264" r:id="rId16"/>
    <p:sldId id="265" r:id="rId17"/>
    <p:sldId id="272" r:id="rId18"/>
    <p:sldId id="271" r:id="rId19"/>
    <p:sldId id="275" r:id="rId20"/>
    <p:sldId id="276"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F0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69"/>
    <p:restoredTop sz="76400"/>
  </p:normalViewPr>
  <p:slideViewPr>
    <p:cSldViewPr snapToGrid="0">
      <p:cViewPr>
        <p:scale>
          <a:sx n="131" d="100"/>
          <a:sy n="131" d="100"/>
        </p:scale>
        <p:origin x="4496" y="9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55DE2B-7882-1846-B183-5047C1CFA854}" type="datetimeFigureOut">
              <a:rPr lang="en-US" smtClean="0"/>
              <a:t>2/18/23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3767B-D85A-924E-AC4D-133A84335138}" type="slidenum">
              <a:rPr lang="en-US" smtClean="0"/>
              <a:t>‹#›</a:t>
            </a:fld>
            <a:endParaRPr lang="en-US"/>
          </a:p>
        </p:txBody>
      </p:sp>
    </p:spTree>
    <p:extLst>
      <p:ext uri="{BB962C8B-B14F-4D97-AF65-F5344CB8AC3E}">
        <p14:creationId xmlns:p14="http://schemas.microsoft.com/office/powerpoint/2010/main" val="1517986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housestockwatcher.com/api"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­­­­Thank you all for your time, and welcome to my presentation: ”Timing the market with Congress”</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my presentation, I chose to analyze a collection of financial disclosure reports from Congress representatives over the past 9 years.</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a:t>
            </a:fld>
            <a:endParaRPr lang="en-US"/>
          </a:p>
        </p:txBody>
      </p:sp>
    </p:spTree>
    <p:extLst>
      <p:ext uri="{BB962C8B-B14F-4D97-AF65-F5344CB8AC3E}">
        <p14:creationId xmlns:p14="http://schemas.microsoft.com/office/powerpoint/2010/main" val="4202291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Representatives are required to report transactions before 45 days after the transaction. However, the average delay was 57.25 days, the max delay was 1640 days and the min delay was 1 day. There were 1,883 transactions and 85 representatives that reported late. Of those reps, the top 5 egregiously do not follow that rule. Of all 1883 transactions, NO ONE left a comment in the form saying why it was late. Only 375 used the comment part of the form anyway</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17</a:t>
            </a:fld>
            <a:endParaRPr lang="en-US"/>
          </a:p>
        </p:txBody>
      </p:sp>
    </p:spTree>
    <p:extLst>
      <p:ext uri="{BB962C8B-B14F-4D97-AF65-F5344CB8AC3E}">
        <p14:creationId xmlns:p14="http://schemas.microsoft.com/office/powerpoint/2010/main" val="2902593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 are these reports that they need to file?</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Periodic Transaction Reports (PTRs) are a type of disclosure required by the STOCK Act of 2012. The STOCK Act requires certain government officials and employees, including members of Congress and their staff, to publicly disclose their financial transactions within 45 days of the transaction. These reports are then made publicly available through the Clerk's website.</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purpose of PTRs is to increase transparency and reduce the potential for conflicts of interest in government. By requiring timely disclosure of financial transactions, the public can see if an elected official or government employee has made trades that could be influenced by their position or access to non-public information. </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2</a:t>
            </a:fld>
            <a:endParaRPr lang="en-US"/>
          </a:p>
        </p:txBody>
      </p:sp>
    </p:spTree>
    <p:extLst>
      <p:ext uri="{BB962C8B-B14F-4D97-AF65-F5344CB8AC3E}">
        <p14:creationId xmlns:p14="http://schemas.microsoft.com/office/powerpoint/2010/main" val="3782311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Just like many government programs, they make it publicly available, but not easy to access.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clerk’s office doesn’t offer the information aggregated in a csv, or have 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api</a:t>
            </a:r>
            <a:r>
              <a:rPr lang="en-US" sz="1800" dirty="0">
                <a:effectLst/>
                <a:latin typeface="Calibri" panose="020F0502020204030204" pitchFamily="34" charset="0"/>
                <a:ea typeface="Calibri" panose="020F0502020204030204" pitchFamily="34" charset="0"/>
                <a:cs typeface="Times New Roman" panose="02020603050405020304" pitchFamily="18" charset="0"/>
              </a:rPr>
              <a:t>. Instead, they publish individual .pdfs of each and every submission</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Despite the challenges, there are a few online communities that have taken these forms and created a database of the information to for easier public review. For my project, I depended on the website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https://housestockwatcher.com/api</a:t>
            </a:r>
            <a:r>
              <a:rPr lang="en-US" sz="1800" dirty="0">
                <a:effectLst/>
                <a:latin typeface="Calibri" panose="020F0502020204030204" pitchFamily="34" charset="0"/>
                <a:ea typeface="Calibri" panose="020F0502020204030204" pitchFamily="34" charset="0"/>
                <a:cs typeface="Times New Roman" panose="02020603050405020304" pitchFamily="18" charset="0"/>
              </a:rPr>
              <a:t> for their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api</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is maintained by Timothy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Carambat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have a community of people who review the .pdf’s daily and manually transcribe the data into this database.</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3</a:t>
            </a:fld>
            <a:endParaRPr lang="en-US"/>
          </a:p>
        </p:txBody>
      </p:sp>
    </p:spTree>
    <p:extLst>
      <p:ext uri="{BB962C8B-B14F-4D97-AF65-F5344CB8AC3E}">
        <p14:creationId xmlns:p14="http://schemas.microsoft.com/office/powerpoint/2010/main" val="1222004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Over the past few 3-4 years, there has been increased dialogue around insider trading in congress. I have been loosely following the news on this, but it started to interest me once I realized that investors were actually using these reports to weigh there decisions in what stocks to buy and sell.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Influencers online started touting these documents as cheat sheets for some quick money. Twitter accounts like Pelosi tracker started popping up (which currently has 250k follower) sending out alerts when Pelosi would file one of these reports.</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type of news gained so much traction that two ETF’s just started trading on the market the other day  on February 8</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dirty="0">
                <a:effectLst/>
                <a:latin typeface="Calibri" panose="020F0502020204030204" pitchFamily="34" charset="0"/>
                <a:ea typeface="Calibri" panose="020F0502020204030204" pitchFamily="34" charset="0"/>
                <a:cs typeface="Times New Roman" panose="02020603050405020304" pitchFamily="18" charset="0"/>
              </a:rPr>
              <a:t> 2023</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ETFs NANC and KRUZ are a joint effort between investment firm, Subversive Capital, and equity data platform, Unusual Whales. The ETFs buy and sell securities based on an analysis of the disclosures mentioned above by Unusual Whales and are separated into Democratic (NANC) and  republican (KRUZ). Both funds are actively managed and carry a hefty annual fee of 0.75%</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4</a:t>
            </a:fld>
            <a:endParaRPr lang="en-US"/>
          </a:p>
        </p:txBody>
      </p:sp>
    </p:spTree>
    <p:extLst>
      <p:ext uri="{BB962C8B-B14F-4D97-AF65-F5344CB8AC3E}">
        <p14:creationId xmlns:p14="http://schemas.microsoft.com/office/powerpoint/2010/main" val="2308619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are A LOT of these transactions on file; roughly 22k so far.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it’s hard to trust social media influencers sometimes. Which representatives could </a:t>
            </a:r>
            <a:r>
              <a:rPr lang="en-US" sz="1800" b="1" u="sng" dirty="0">
                <a:effectLst/>
                <a:latin typeface="Calibri" panose="020F0502020204030204" pitchFamily="34" charset="0"/>
                <a:ea typeface="Calibri" panose="020F0502020204030204" pitchFamily="34" charset="0"/>
                <a:cs typeface="Times New Roman" panose="02020603050405020304" pitchFamily="18" charset="0"/>
              </a:rPr>
              <a:t>I</a:t>
            </a:r>
            <a:r>
              <a:rPr lang="en-US" sz="1800" dirty="0">
                <a:effectLst/>
                <a:latin typeface="Calibri" panose="020F0502020204030204" pitchFamily="34" charset="0"/>
                <a:ea typeface="Calibri" panose="020F0502020204030204" pitchFamily="34" charset="0"/>
                <a:cs typeface="Times New Roman" panose="02020603050405020304" pitchFamily="18" charset="0"/>
              </a:rPr>
              <a:t> copy for their trading “strategies”. Which party performs better? democrats or republicans? Which ETF Should I buy NANC or KRUZ?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Let’s start bigger picture and look at aggregates. After we look at some of that info we’ll dive in deeper to some individuals that made some particularly well timed trades. </a:t>
            </a:r>
          </a:p>
          <a:p>
            <a:pPr marL="0" marR="0">
              <a:spcBef>
                <a:spcPts val="0"/>
              </a:spcBef>
              <a:spcAft>
                <a:spcPts val="0"/>
              </a:spcAft>
            </a:pPr>
            <a:br>
              <a:rPr lang="en-US" dirty="0">
                <a:effectLst/>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5</a:t>
            </a:fld>
            <a:endParaRPr lang="en-US"/>
          </a:p>
        </p:txBody>
      </p:sp>
    </p:spTree>
    <p:extLst>
      <p:ext uri="{BB962C8B-B14F-4D97-AF65-F5344CB8AC3E}">
        <p14:creationId xmlns:p14="http://schemas.microsoft.com/office/powerpoint/2010/main" val="3668707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 is the information That I have access to for every on each those trades in my database.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"ticker"                </a:t>
            </a:r>
          </a:p>
          <a:p>
            <a:pPr marL="342900" marR="0" lvl="0" indent="-342900">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disclosure_year</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disclosure_date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transaction_date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lower_bound</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upper_bound</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asset_description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asset_type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"type"                  </a:t>
            </a:r>
          </a:p>
          <a:p>
            <a:pPr marL="342900" marR="0" lvl="0" indent="-342900">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 "owner"                 </a:t>
            </a:r>
          </a:p>
          <a:p>
            <a:pPr marL="342900" marR="0" lvl="0" indent="-342900">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 "representative"        </a:t>
            </a:r>
          </a:p>
          <a:p>
            <a:pPr marL="342900" marR="0" lvl="0" indent="-342900">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"branch"                </a:t>
            </a:r>
          </a:p>
          <a:p>
            <a:pPr marL="342900" marR="0" lvl="0" indent="-342900">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 "district"               </a:t>
            </a:r>
          </a:p>
          <a:p>
            <a:pPr marL="342900" marR="0" lvl="0" indent="-342900">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"state"                  </a:t>
            </a:r>
          </a:p>
          <a:p>
            <a:pPr marL="342900" marR="0" lvl="0" indent="-342900">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"cap_gains_over_200_usd" "industry"               </a:t>
            </a:r>
          </a:p>
          <a:p>
            <a:pPr marL="342900" marR="0" lvl="0" indent="-342900">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"sector"                 </a:t>
            </a:r>
          </a:p>
          <a:p>
            <a:pPr marL="342900" marR="0" lvl="0" indent="-342900">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"party"                  </a:t>
            </a:r>
          </a:p>
          <a:p>
            <a:pPr marL="342900" marR="0" lvl="0" indent="-342900">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"comment"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Appended Information:</a:t>
            </a:r>
          </a:p>
          <a:p>
            <a:pPr marL="342900" marR="0" lvl="0" indent="-342900">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adjusted Close Price of the ticker on the date of that transaction</a:t>
            </a:r>
          </a:p>
          <a:p>
            <a:pPr marL="342900" marR="0" lvl="0" indent="-342900">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price of that same stock 7/30/90/365 days later and the price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todate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price of a S&amp;P 500 ETF on that same date with the same additions of 7/30/90/365 days later</a:t>
            </a:r>
          </a:p>
          <a:p>
            <a:pPr marL="342900" marR="0" lvl="0" indent="-342900">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Branch of the Government : Senate or House</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6</a:t>
            </a:fld>
            <a:endParaRPr lang="en-US"/>
          </a:p>
        </p:txBody>
      </p:sp>
    </p:spTree>
    <p:extLst>
      <p:ext uri="{BB962C8B-B14F-4D97-AF65-F5344CB8AC3E}">
        <p14:creationId xmlns:p14="http://schemas.microsoft.com/office/powerpoint/2010/main" val="4284883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Here are some quick summary stats about the dataset.</a:t>
            </a: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45720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observations took place from 2014-01-31 through 2023-02-06</a:t>
            </a: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After Cleaning the data There were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16,430</a:t>
            </a:r>
            <a:r>
              <a:rPr lang="en-US" sz="1200" dirty="0">
                <a:effectLst/>
                <a:latin typeface="Calibri" panose="020F0502020204030204" pitchFamily="34" charset="0"/>
                <a:ea typeface="Calibri" panose="020F0502020204030204" pitchFamily="34" charset="0"/>
                <a:cs typeface="Times New Roman" panose="02020603050405020304" pitchFamily="18" charset="0"/>
              </a:rPr>
              <a:t> valid observations to analyze</a:t>
            </a:r>
          </a:p>
          <a:p>
            <a:pPr marL="742950" marR="0" lvl="1" indent="-285750">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8410 were buy</a:t>
            </a:r>
          </a:p>
          <a:p>
            <a:pPr marL="742950" marR="0" lvl="1" indent="-285750">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8020 were sell</a:t>
            </a: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13% of sell transactions were sold for a gain over $200</a:t>
            </a: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trade value range is from $1,000 through $50,000,000 with an average range of $22,517 - $80,306 and median of $1,000 - $15,000</a:t>
            </a:r>
          </a:p>
          <a:p>
            <a:pPr marL="45720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Most active Traders (# transactions)</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8</a:t>
            </a:fld>
            <a:endParaRPr lang="en-US"/>
          </a:p>
        </p:txBody>
      </p:sp>
    </p:spTree>
    <p:extLst>
      <p:ext uri="{BB962C8B-B14F-4D97-AF65-F5344CB8AC3E}">
        <p14:creationId xmlns:p14="http://schemas.microsoft.com/office/powerpoint/2010/main" val="538312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Timing the Market</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9</a:t>
            </a:fld>
            <a:endParaRPr lang="en-US"/>
          </a:p>
        </p:txBody>
      </p:sp>
    </p:spTree>
    <p:extLst>
      <p:ext uri="{BB962C8B-B14F-4D97-AF65-F5344CB8AC3E}">
        <p14:creationId xmlns:p14="http://schemas.microsoft.com/office/powerpoint/2010/main" val="1561240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Comparing the performance of the government as a whole to the performance of the S&amp;P 500,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ALll</a:t>
            </a:r>
            <a:r>
              <a:rPr lang="en-US" sz="1800" dirty="0">
                <a:effectLst/>
                <a:latin typeface="Calibri" panose="020F0502020204030204" pitchFamily="34" charset="0"/>
                <a:ea typeface="Calibri" panose="020F0502020204030204" pitchFamily="34" charset="0"/>
                <a:cs typeface="Times New Roman" panose="02020603050405020304" pitchFamily="18" charset="0"/>
              </a:rPr>
              <a:t> across the board, the GOV beat the S&amp;P 500. One month by .48%, three month by .81% and one year by 4.38</a:t>
            </a:r>
          </a:p>
          <a:p>
            <a:pPr marL="45720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45720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15</a:t>
            </a:fld>
            <a:endParaRPr lang="en-US"/>
          </a:p>
        </p:txBody>
      </p:sp>
    </p:spTree>
    <p:extLst>
      <p:ext uri="{BB962C8B-B14F-4D97-AF65-F5344CB8AC3E}">
        <p14:creationId xmlns:p14="http://schemas.microsoft.com/office/powerpoint/2010/main" val="3948071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C2BC6-2C3B-7AC4-8A6D-743C5C12ED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4C030C-B3CD-0B2A-BBBF-60F6CF9BA5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8197F2-F963-C58E-5D0E-C723FADBB51D}"/>
              </a:ext>
            </a:extLst>
          </p:cNvPr>
          <p:cNvSpPr>
            <a:spLocks noGrp="1"/>
          </p:cNvSpPr>
          <p:nvPr>
            <p:ph type="dt" sz="half" idx="10"/>
          </p:nvPr>
        </p:nvSpPr>
        <p:spPr/>
        <p:txBody>
          <a:bodyPr/>
          <a:lstStyle/>
          <a:p>
            <a:fld id="{15EA08E5-71C7-D042-BEFD-6FED185F1CAB}" type="datetimeFigureOut">
              <a:rPr lang="en-US" smtClean="0"/>
              <a:t>2/18/23</a:t>
            </a:fld>
            <a:endParaRPr lang="en-US"/>
          </a:p>
        </p:txBody>
      </p:sp>
      <p:sp>
        <p:nvSpPr>
          <p:cNvPr id="5" name="Footer Placeholder 4">
            <a:extLst>
              <a:ext uri="{FF2B5EF4-FFF2-40B4-BE49-F238E27FC236}">
                <a16:creationId xmlns:a16="http://schemas.microsoft.com/office/drawing/2014/main" id="{1DACE891-D999-64DE-5863-B8EBC7A39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493EE-FEC9-312F-8855-B857F1C86817}"/>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1797223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74786-E718-BD8B-675E-DDB61F0A39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248618-DDAB-5BA7-C857-A72365B1A7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3C8886-59E3-17FC-452B-7ED7A64B7B47}"/>
              </a:ext>
            </a:extLst>
          </p:cNvPr>
          <p:cNvSpPr>
            <a:spLocks noGrp="1"/>
          </p:cNvSpPr>
          <p:nvPr>
            <p:ph type="dt" sz="half" idx="10"/>
          </p:nvPr>
        </p:nvSpPr>
        <p:spPr/>
        <p:txBody>
          <a:bodyPr/>
          <a:lstStyle/>
          <a:p>
            <a:fld id="{15EA08E5-71C7-D042-BEFD-6FED185F1CAB}" type="datetimeFigureOut">
              <a:rPr lang="en-US" smtClean="0"/>
              <a:t>2/18/23</a:t>
            </a:fld>
            <a:endParaRPr lang="en-US"/>
          </a:p>
        </p:txBody>
      </p:sp>
      <p:sp>
        <p:nvSpPr>
          <p:cNvPr id="5" name="Footer Placeholder 4">
            <a:extLst>
              <a:ext uri="{FF2B5EF4-FFF2-40B4-BE49-F238E27FC236}">
                <a16:creationId xmlns:a16="http://schemas.microsoft.com/office/drawing/2014/main" id="{BC8C0B62-0592-BA09-85BC-21F8315E65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C2768-D97F-9186-F7C7-8192D95061B4}"/>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1948767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4C9E3D-A381-1649-8E30-E4E7FC71DF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16EFD0-1D6C-0C8A-63AE-D37427BBB4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09E760-41AF-6A1A-7DBA-A8B1EF2A064D}"/>
              </a:ext>
            </a:extLst>
          </p:cNvPr>
          <p:cNvSpPr>
            <a:spLocks noGrp="1"/>
          </p:cNvSpPr>
          <p:nvPr>
            <p:ph type="dt" sz="half" idx="10"/>
          </p:nvPr>
        </p:nvSpPr>
        <p:spPr/>
        <p:txBody>
          <a:bodyPr/>
          <a:lstStyle/>
          <a:p>
            <a:fld id="{15EA08E5-71C7-D042-BEFD-6FED185F1CAB}" type="datetimeFigureOut">
              <a:rPr lang="en-US" smtClean="0"/>
              <a:t>2/18/23</a:t>
            </a:fld>
            <a:endParaRPr lang="en-US"/>
          </a:p>
        </p:txBody>
      </p:sp>
      <p:sp>
        <p:nvSpPr>
          <p:cNvPr id="5" name="Footer Placeholder 4">
            <a:extLst>
              <a:ext uri="{FF2B5EF4-FFF2-40B4-BE49-F238E27FC236}">
                <a16:creationId xmlns:a16="http://schemas.microsoft.com/office/drawing/2014/main" id="{2C681291-A058-6521-3BB3-EFBD712AD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0B4883-2601-23EC-F6F1-83F7F4C2E6A7}"/>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4169693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5A371-9435-4A62-19CF-F5719F1DF4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2DD144-0C92-9829-7552-D70E3320FE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D9375-BC54-1205-6F84-80A74EA7F864}"/>
              </a:ext>
            </a:extLst>
          </p:cNvPr>
          <p:cNvSpPr>
            <a:spLocks noGrp="1"/>
          </p:cNvSpPr>
          <p:nvPr>
            <p:ph type="dt" sz="half" idx="10"/>
          </p:nvPr>
        </p:nvSpPr>
        <p:spPr/>
        <p:txBody>
          <a:bodyPr/>
          <a:lstStyle/>
          <a:p>
            <a:fld id="{15EA08E5-71C7-D042-BEFD-6FED185F1CAB}" type="datetimeFigureOut">
              <a:rPr lang="en-US" smtClean="0"/>
              <a:t>2/18/23</a:t>
            </a:fld>
            <a:endParaRPr lang="en-US"/>
          </a:p>
        </p:txBody>
      </p:sp>
      <p:sp>
        <p:nvSpPr>
          <p:cNvPr id="5" name="Footer Placeholder 4">
            <a:extLst>
              <a:ext uri="{FF2B5EF4-FFF2-40B4-BE49-F238E27FC236}">
                <a16:creationId xmlns:a16="http://schemas.microsoft.com/office/drawing/2014/main" id="{DE7546A6-653E-C057-EC72-F517F9196F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6DE21-EB0C-93A2-6205-D81FFD93DF22}"/>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2102116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A170-E086-4A53-5F46-32FF9274FB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596F48-ABD3-6131-EB8D-1478B65E9A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BE7C7A-8978-E749-C708-3FCFC5FF939D}"/>
              </a:ext>
            </a:extLst>
          </p:cNvPr>
          <p:cNvSpPr>
            <a:spLocks noGrp="1"/>
          </p:cNvSpPr>
          <p:nvPr>
            <p:ph type="dt" sz="half" idx="10"/>
          </p:nvPr>
        </p:nvSpPr>
        <p:spPr/>
        <p:txBody>
          <a:bodyPr/>
          <a:lstStyle/>
          <a:p>
            <a:fld id="{15EA08E5-71C7-D042-BEFD-6FED185F1CAB}" type="datetimeFigureOut">
              <a:rPr lang="en-US" smtClean="0"/>
              <a:t>2/18/23</a:t>
            </a:fld>
            <a:endParaRPr lang="en-US"/>
          </a:p>
        </p:txBody>
      </p:sp>
      <p:sp>
        <p:nvSpPr>
          <p:cNvPr id="5" name="Footer Placeholder 4">
            <a:extLst>
              <a:ext uri="{FF2B5EF4-FFF2-40B4-BE49-F238E27FC236}">
                <a16:creationId xmlns:a16="http://schemas.microsoft.com/office/drawing/2014/main" id="{F3FE0F00-7322-52DB-EB3F-7927F46A1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2487BC-218C-38EF-EA02-BE9C11A5944C}"/>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209701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9B15D-7F22-AFD4-450C-E59B281C54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D75D0-11EE-DDA6-3B67-5C5A4D54DA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D46A76-AF6E-DEB2-F70E-EC2D4743B2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7802DB-5B68-37AA-553C-91AD8936D9AB}"/>
              </a:ext>
            </a:extLst>
          </p:cNvPr>
          <p:cNvSpPr>
            <a:spLocks noGrp="1"/>
          </p:cNvSpPr>
          <p:nvPr>
            <p:ph type="dt" sz="half" idx="10"/>
          </p:nvPr>
        </p:nvSpPr>
        <p:spPr/>
        <p:txBody>
          <a:bodyPr/>
          <a:lstStyle/>
          <a:p>
            <a:fld id="{15EA08E5-71C7-D042-BEFD-6FED185F1CAB}" type="datetimeFigureOut">
              <a:rPr lang="en-US" smtClean="0"/>
              <a:t>2/18/23</a:t>
            </a:fld>
            <a:endParaRPr lang="en-US"/>
          </a:p>
        </p:txBody>
      </p:sp>
      <p:sp>
        <p:nvSpPr>
          <p:cNvPr id="6" name="Footer Placeholder 5">
            <a:extLst>
              <a:ext uri="{FF2B5EF4-FFF2-40B4-BE49-F238E27FC236}">
                <a16:creationId xmlns:a16="http://schemas.microsoft.com/office/drawing/2014/main" id="{A27518ED-128F-FC09-C01A-9351CC0A10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430BC8-BAFD-6B71-0647-3157D55A81DF}"/>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1043859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05BD-A954-FCF1-7AF2-686AAF3B8F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06A647-151D-1D5F-FF40-2CBF11D5E1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7701A-461E-F2B6-A6DD-5D7DDE1B88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54EF84-0461-C1BF-14F3-0572474DE7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BE0E8C-2623-2CDD-B763-2838A2A04B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E2DAB1-7DDE-F6C2-0B00-E19A1B7B21BB}"/>
              </a:ext>
            </a:extLst>
          </p:cNvPr>
          <p:cNvSpPr>
            <a:spLocks noGrp="1"/>
          </p:cNvSpPr>
          <p:nvPr>
            <p:ph type="dt" sz="half" idx="10"/>
          </p:nvPr>
        </p:nvSpPr>
        <p:spPr/>
        <p:txBody>
          <a:bodyPr/>
          <a:lstStyle/>
          <a:p>
            <a:fld id="{15EA08E5-71C7-D042-BEFD-6FED185F1CAB}" type="datetimeFigureOut">
              <a:rPr lang="en-US" smtClean="0"/>
              <a:t>2/18/23</a:t>
            </a:fld>
            <a:endParaRPr lang="en-US"/>
          </a:p>
        </p:txBody>
      </p:sp>
      <p:sp>
        <p:nvSpPr>
          <p:cNvPr id="8" name="Footer Placeholder 7">
            <a:extLst>
              <a:ext uri="{FF2B5EF4-FFF2-40B4-BE49-F238E27FC236}">
                <a16:creationId xmlns:a16="http://schemas.microsoft.com/office/drawing/2014/main" id="{9DC54705-7272-310B-F9C5-F34963E7C2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B8CD54-48F8-8EE7-318F-7A92B664C4BA}"/>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4091860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8021-674C-4162-89CE-E729008388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A8C8AB-1CDB-CE3B-BE9E-B9F14C6E0895}"/>
              </a:ext>
            </a:extLst>
          </p:cNvPr>
          <p:cNvSpPr>
            <a:spLocks noGrp="1"/>
          </p:cNvSpPr>
          <p:nvPr>
            <p:ph type="dt" sz="half" idx="10"/>
          </p:nvPr>
        </p:nvSpPr>
        <p:spPr/>
        <p:txBody>
          <a:bodyPr/>
          <a:lstStyle/>
          <a:p>
            <a:fld id="{15EA08E5-71C7-D042-BEFD-6FED185F1CAB}" type="datetimeFigureOut">
              <a:rPr lang="en-US" smtClean="0"/>
              <a:t>2/18/23</a:t>
            </a:fld>
            <a:endParaRPr lang="en-US"/>
          </a:p>
        </p:txBody>
      </p:sp>
      <p:sp>
        <p:nvSpPr>
          <p:cNvPr id="4" name="Footer Placeholder 3">
            <a:extLst>
              <a:ext uri="{FF2B5EF4-FFF2-40B4-BE49-F238E27FC236}">
                <a16:creationId xmlns:a16="http://schemas.microsoft.com/office/drawing/2014/main" id="{AFAC6402-75B5-6CCB-0B75-BE64E9C3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3CBF63-77F2-EB3B-BDEC-282EAEB1EAF2}"/>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1199014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BC6728-C226-3B1E-CB7B-B60C674F5154}"/>
              </a:ext>
            </a:extLst>
          </p:cNvPr>
          <p:cNvSpPr>
            <a:spLocks noGrp="1"/>
          </p:cNvSpPr>
          <p:nvPr>
            <p:ph type="dt" sz="half" idx="10"/>
          </p:nvPr>
        </p:nvSpPr>
        <p:spPr/>
        <p:txBody>
          <a:bodyPr/>
          <a:lstStyle/>
          <a:p>
            <a:fld id="{15EA08E5-71C7-D042-BEFD-6FED185F1CAB}" type="datetimeFigureOut">
              <a:rPr lang="en-US" smtClean="0"/>
              <a:t>2/18/23</a:t>
            </a:fld>
            <a:endParaRPr lang="en-US"/>
          </a:p>
        </p:txBody>
      </p:sp>
      <p:sp>
        <p:nvSpPr>
          <p:cNvPr id="3" name="Footer Placeholder 2">
            <a:extLst>
              <a:ext uri="{FF2B5EF4-FFF2-40B4-BE49-F238E27FC236}">
                <a16:creationId xmlns:a16="http://schemas.microsoft.com/office/drawing/2014/main" id="{8390B298-2F57-7066-EBB6-7C2B23EAFD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B5E6A6-828B-3241-E3F8-8BFB5803C746}"/>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2358543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970D-23DE-6B4D-A324-1E6B78D8A6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C46C07-93BC-4FEC-3F71-D4FBF43797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DB44ED-340B-84B2-3AC7-E2ECD7E881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12BB93-81EB-E011-4F1E-B1D09DCD061B}"/>
              </a:ext>
            </a:extLst>
          </p:cNvPr>
          <p:cNvSpPr>
            <a:spLocks noGrp="1"/>
          </p:cNvSpPr>
          <p:nvPr>
            <p:ph type="dt" sz="half" idx="10"/>
          </p:nvPr>
        </p:nvSpPr>
        <p:spPr/>
        <p:txBody>
          <a:bodyPr/>
          <a:lstStyle/>
          <a:p>
            <a:fld id="{15EA08E5-71C7-D042-BEFD-6FED185F1CAB}" type="datetimeFigureOut">
              <a:rPr lang="en-US" smtClean="0"/>
              <a:t>2/18/23</a:t>
            </a:fld>
            <a:endParaRPr lang="en-US"/>
          </a:p>
        </p:txBody>
      </p:sp>
      <p:sp>
        <p:nvSpPr>
          <p:cNvPr id="6" name="Footer Placeholder 5">
            <a:extLst>
              <a:ext uri="{FF2B5EF4-FFF2-40B4-BE49-F238E27FC236}">
                <a16:creationId xmlns:a16="http://schemas.microsoft.com/office/drawing/2014/main" id="{92DED94F-36BA-D5BB-F9CC-12B2C7D617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DD311-A975-65F3-63CA-A7A791C0FE90}"/>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2128983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FDD11-347A-01FB-E3B5-DAB915FBA0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5DEB23-EA15-9CAF-B564-7144D63DC9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83AB12-5E0B-F376-6229-D0CD66A28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E9C8F6-EAC8-A22B-4275-F95B9E2B55BE}"/>
              </a:ext>
            </a:extLst>
          </p:cNvPr>
          <p:cNvSpPr>
            <a:spLocks noGrp="1"/>
          </p:cNvSpPr>
          <p:nvPr>
            <p:ph type="dt" sz="half" idx="10"/>
          </p:nvPr>
        </p:nvSpPr>
        <p:spPr/>
        <p:txBody>
          <a:bodyPr/>
          <a:lstStyle/>
          <a:p>
            <a:fld id="{15EA08E5-71C7-D042-BEFD-6FED185F1CAB}" type="datetimeFigureOut">
              <a:rPr lang="en-US" smtClean="0"/>
              <a:t>2/18/23</a:t>
            </a:fld>
            <a:endParaRPr lang="en-US"/>
          </a:p>
        </p:txBody>
      </p:sp>
      <p:sp>
        <p:nvSpPr>
          <p:cNvPr id="6" name="Footer Placeholder 5">
            <a:extLst>
              <a:ext uri="{FF2B5EF4-FFF2-40B4-BE49-F238E27FC236}">
                <a16:creationId xmlns:a16="http://schemas.microsoft.com/office/drawing/2014/main" id="{9735CC45-26C7-FEF1-E1C5-B5775E4DF1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1B0DAB-ADFF-02FA-B1BC-25C70FEE8A88}"/>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1884601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EB54B7-F88C-1D8B-99F4-1BF2FBF1E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BA97F5-7D93-2EAC-D636-537C1312C9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589A54-E704-B46E-5605-B157737A25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EA08E5-71C7-D042-BEFD-6FED185F1CAB}" type="datetimeFigureOut">
              <a:rPr lang="en-US" smtClean="0"/>
              <a:t>2/18/23</a:t>
            </a:fld>
            <a:endParaRPr lang="en-US"/>
          </a:p>
        </p:txBody>
      </p:sp>
      <p:sp>
        <p:nvSpPr>
          <p:cNvPr id="5" name="Footer Placeholder 4">
            <a:extLst>
              <a:ext uri="{FF2B5EF4-FFF2-40B4-BE49-F238E27FC236}">
                <a16:creationId xmlns:a16="http://schemas.microsoft.com/office/drawing/2014/main" id="{F97B5C1F-1A37-8E27-C3D2-9BC680ACA9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5C9BB8-61EA-1560-4BAB-78C0CE7BBA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7137F1-772E-5440-AE68-B8CAD1103F19}" type="slidenum">
              <a:rPr lang="en-US" smtClean="0"/>
              <a:t>‹#›</a:t>
            </a:fld>
            <a:endParaRPr lang="en-US"/>
          </a:p>
        </p:txBody>
      </p:sp>
    </p:spTree>
    <p:extLst>
      <p:ext uri="{BB962C8B-B14F-4D97-AF65-F5344CB8AC3E}">
        <p14:creationId xmlns:p14="http://schemas.microsoft.com/office/powerpoint/2010/main" val="1626403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0DBAF-B5C9-3A03-D1CE-AAEF077B0BDD}"/>
              </a:ext>
            </a:extLst>
          </p:cNvPr>
          <p:cNvSpPr>
            <a:spLocks noGrp="1"/>
          </p:cNvSpPr>
          <p:nvPr>
            <p:ph type="ctrTitle"/>
          </p:nvPr>
        </p:nvSpPr>
        <p:spPr/>
        <p:txBody>
          <a:bodyPr>
            <a:normAutofit/>
          </a:bodyPr>
          <a:lstStyle/>
          <a:p>
            <a:r>
              <a:rPr lang="en-US" sz="4800" dirty="0"/>
              <a:t>Timing the market with Congress</a:t>
            </a:r>
          </a:p>
        </p:txBody>
      </p:sp>
      <p:sp>
        <p:nvSpPr>
          <p:cNvPr id="3" name="Subtitle 2">
            <a:extLst>
              <a:ext uri="{FF2B5EF4-FFF2-40B4-BE49-F238E27FC236}">
                <a16:creationId xmlns:a16="http://schemas.microsoft.com/office/drawing/2014/main" id="{05E141B1-1313-8DE9-8E56-6139A65BBC2D}"/>
              </a:ext>
            </a:extLst>
          </p:cNvPr>
          <p:cNvSpPr>
            <a:spLocks noGrp="1"/>
          </p:cNvSpPr>
          <p:nvPr>
            <p:ph type="subTitle" idx="1"/>
          </p:nvPr>
        </p:nvSpPr>
        <p:spPr/>
        <p:txBody>
          <a:bodyPr/>
          <a:lstStyle/>
          <a:p>
            <a:r>
              <a:rPr lang="en-US" dirty="0"/>
              <a:t>NYC Data Science Academy – R Project</a:t>
            </a:r>
          </a:p>
          <a:p>
            <a:r>
              <a:rPr lang="en-US" dirty="0"/>
              <a:t>February 24</a:t>
            </a:r>
            <a:r>
              <a:rPr lang="en-US" baseline="30000" dirty="0"/>
              <a:t>th</a:t>
            </a:r>
            <a:r>
              <a:rPr lang="en-US" dirty="0"/>
              <a:t>, 2023</a:t>
            </a:r>
          </a:p>
          <a:p>
            <a:r>
              <a:rPr lang="en-US" dirty="0"/>
              <a:t>Brian Ralston</a:t>
            </a:r>
          </a:p>
        </p:txBody>
      </p:sp>
    </p:spTree>
    <p:extLst>
      <p:ext uri="{BB962C8B-B14F-4D97-AF65-F5344CB8AC3E}">
        <p14:creationId xmlns:p14="http://schemas.microsoft.com/office/powerpoint/2010/main" val="4235655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E7748380-2D82-B65E-44D4-8786D5A908D1}"/>
              </a:ext>
            </a:extLst>
          </p:cNvPr>
          <p:cNvPicPr>
            <a:picLocks noChangeAspect="1"/>
          </p:cNvPicPr>
          <p:nvPr/>
        </p:nvPicPr>
        <p:blipFill>
          <a:blip r:embed="rId2"/>
          <a:stretch>
            <a:fillRect/>
          </a:stretch>
        </p:blipFill>
        <p:spPr>
          <a:xfrm>
            <a:off x="2111650" y="0"/>
            <a:ext cx="7772400" cy="6689060"/>
          </a:xfrm>
          <a:prstGeom prst="rect">
            <a:avLst/>
          </a:prstGeom>
        </p:spPr>
      </p:pic>
    </p:spTree>
    <p:extLst>
      <p:ext uri="{BB962C8B-B14F-4D97-AF65-F5344CB8AC3E}">
        <p14:creationId xmlns:p14="http://schemas.microsoft.com/office/powerpoint/2010/main" val="4056609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80635806-8EBD-7647-FE55-6E9C819193D7}"/>
              </a:ext>
            </a:extLst>
          </p:cNvPr>
          <p:cNvPicPr>
            <a:picLocks noChangeAspect="1"/>
          </p:cNvPicPr>
          <p:nvPr/>
        </p:nvPicPr>
        <p:blipFill>
          <a:blip r:embed="rId2"/>
          <a:stretch>
            <a:fillRect/>
          </a:stretch>
        </p:blipFill>
        <p:spPr>
          <a:xfrm>
            <a:off x="2111650" y="0"/>
            <a:ext cx="7772400" cy="6689060"/>
          </a:xfrm>
          <a:prstGeom prst="rect">
            <a:avLst/>
          </a:prstGeom>
        </p:spPr>
      </p:pic>
    </p:spTree>
    <p:extLst>
      <p:ext uri="{BB962C8B-B14F-4D97-AF65-F5344CB8AC3E}">
        <p14:creationId xmlns:p14="http://schemas.microsoft.com/office/powerpoint/2010/main" val="787363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6447EC89-6316-E38B-34DC-2288C38151F9}"/>
              </a:ext>
            </a:extLst>
          </p:cNvPr>
          <p:cNvPicPr>
            <a:picLocks noChangeAspect="1"/>
          </p:cNvPicPr>
          <p:nvPr/>
        </p:nvPicPr>
        <p:blipFill>
          <a:blip r:embed="rId2"/>
          <a:stretch>
            <a:fillRect/>
          </a:stretch>
        </p:blipFill>
        <p:spPr>
          <a:xfrm>
            <a:off x="2111650" y="0"/>
            <a:ext cx="7772400" cy="6689060"/>
          </a:xfrm>
          <a:prstGeom prst="rect">
            <a:avLst/>
          </a:prstGeom>
        </p:spPr>
      </p:pic>
    </p:spTree>
    <p:extLst>
      <p:ext uri="{BB962C8B-B14F-4D97-AF65-F5344CB8AC3E}">
        <p14:creationId xmlns:p14="http://schemas.microsoft.com/office/powerpoint/2010/main" val="394811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 funnel chart&#10;&#10;Description automatically generated">
            <a:extLst>
              <a:ext uri="{FF2B5EF4-FFF2-40B4-BE49-F238E27FC236}">
                <a16:creationId xmlns:a16="http://schemas.microsoft.com/office/drawing/2014/main" id="{45EAC8DF-A06E-2F26-2C0A-97D81E32E897}"/>
              </a:ext>
            </a:extLst>
          </p:cNvPr>
          <p:cNvPicPr>
            <a:picLocks noChangeAspect="1"/>
          </p:cNvPicPr>
          <p:nvPr/>
        </p:nvPicPr>
        <p:blipFill>
          <a:blip r:embed="rId2"/>
          <a:stretch>
            <a:fillRect/>
          </a:stretch>
        </p:blipFill>
        <p:spPr>
          <a:xfrm>
            <a:off x="2111650" y="0"/>
            <a:ext cx="7772400" cy="6689060"/>
          </a:xfrm>
          <a:prstGeom prst="rect">
            <a:avLst/>
          </a:prstGeom>
        </p:spPr>
      </p:pic>
    </p:spTree>
    <p:extLst>
      <p:ext uri="{BB962C8B-B14F-4D97-AF65-F5344CB8AC3E}">
        <p14:creationId xmlns:p14="http://schemas.microsoft.com/office/powerpoint/2010/main" val="4050474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0E099A93-6F36-C009-B1D2-B371A5211DBC}"/>
              </a:ext>
            </a:extLst>
          </p:cNvPr>
          <p:cNvPicPr>
            <a:picLocks noChangeAspect="1"/>
          </p:cNvPicPr>
          <p:nvPr/>
        </p:nvPicPr>
        <p:blipFill>
          <a:blip r:embed="rId2"/>
          <a:stretch>
            <a:fillRect/>
          </a:stretch>
        </p:blipFill>
        <p:spPr>
          <a:xfrm>
            <a:off x="2111650" y="0"/>
            <a:ext cx="7772400" cy="6689060"/>
          </a:xfrm>
          <a:prstGeom prst="rect">
            <a:avLst/>
          </a:prstGeom>
        </p:spPr>
      </p:pic>
    </p:spTree>
    <p:extLst>
      <p:ext uri="{BB962C8B-B14F-4D97-AF65-F5344CB8AC3E}">
        <p14:creationId xmlns:p14="http://schemas.microsoft.com/office/powerpoint/2010/main" val="3290605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5C479B84-EB1C-90EE-568B-46B650CE3AD0}"/>
              </a:ext>
            </a:extLst>
          </p:cNvPr>
          <p:cNvPicPr>
            <a:picLocks noChangeAspect="1"/>
          </p:cNvPicPr>
          <p:nvPr/>
        </p:nvPicPr>
        <p:blipFill>
          <a:blip r:embed="rId3"/>
          <a:stretch>
            <a:fillRect/>
          </a:stretch>
        </p:blipFill>
        <p:spPr>
          <a:xfrm>
            <a:off x="2111650" y="0"/>
            <a:ext cx="7772400" cy="6689060"/>
          </a:xfrm>
          <a:prstGeom prst="rect">
            <a:avLst/>
          </a:prstGeom>
        </p:spPr>
      </p:pic>
    </p:spTree>
    <p:extLst>
      <p:ext uri="{BB962C8B-B14F-4D97-AF65-F5344CB8AC3E}">
        <p14:creationId xmlns:p14="http://schemas.microsoft.com/office/powerpoint/2010/main" val="2985564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 funnel chart&#10;&#10;Description automatically generated">
            <a:extLst>
              <a:ext uri="{FF2B5EF4-FFF2-40B4-BE49-F238E27FC236}">
                <a16:creationId xmlns:a16="http://schemas.microsoft.com/office/drawing/2014/main" id="{7068DA87-E2F2-9C0F-630F-BCCFE47A199D}"/>
              </a:ext>
            </a:extLst>
          </p:cNvPr>
          <p:cNvPicPr>
            <a:picLocks noChangeAspect="1"/>
          </p:cNvPicPr>
          <p:nvPr/>
        </p:nvPicPr>
        <p:blipFill>
          <a:blip r:embed="rId2"/>
          <a:stretch>
            <a:fillRect/>
          </a:stretch>
        </p:blipFill>
        <p:spPr>
          <a:xfrm>
            <a:off x="0" y="1609055"/>
            <a:ext cx="6099048" cy="5248945"/>
          </a:xfrm>
          <a:prstGeom prst="rect">
            <a:avLst/>
          </a:prstGeom>
        </p:spPr>
      </p:pic>
      <p:pic>
        <p:nvPicPr>
          <p:cNvPr id="5" name="Picture 4" descr="Chart, funnel chart&#10;&#10;Description automatically generated">
            <a:extLst>
              <a:ext uri="{FF2B5EF4-FFF2-40B4-BE49-F238E27FC236}">
                <a16:creationId xmlns:a16="http://schemas.microsoft.com/office/drawing/2014/main" id="{2A328470-DFEA-6A6D-5833-316F0D32817D}"/>
              </a:ext>
            </a:extLst>
          </p:cNvPr>
          <p:cNvPicPr>
            <a:picLocks noChangeAspect="1"/>
          </p:cNvPicPr>
          <p:nvPr/>
        </p:nvPicPr>
        <p:blipFill>
          <a:blip r:embed="rId3"/>
          <a:stretch>
            <a:fillRect/>
          </a:stretch>
        </p:blipFill>
        <p:spPr>
          <a:xfrm>
            <a:off x="6096000" y="1609054"/>
            <a:ext cx="6099048" cy="5248945"/>
          </a:xfrm>
          <a:prstGeom prst="rect">
            <a:avLst/>
          </a:prstGeom>
        </p:spPr>
      </p:pic>
    </p:spTree>
    <p:extLst>
      <p:ext uri="{BB962C8B-B14F-4D97-AF65-F5344CB8AC3E}">
        <p14:creationId xmlns:p14="http://schemas.microsoft.com/office/powerpoint/2010/main" val="1733858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funnel chart&#10;&#10;Description automatically generated">
            <a:extLst>
              <a:ext uri="{FF2B5EF4-FFF2-40B4-BE49-F238E27FC236}">
                <a16:creationId xmlns:a16="http://schemas.microsoft.com/office/drawing/2014/main" id="{758A47CC-7322-67EE-2A77-071538A25F4D}"/>
              </a:ext>
            </a:extLst>
          </p:cNvPr>
          <p:cNvPicPr>
            <a:picLocks noChangeAspect="1"/>
          </p:cNvPicPr>
          <p:nvPr/>
        </p:nvPicPr>
        <p:blipFill>
          <a:blip r:embed="rId3"/>
          <a:stretch>
            <a:fillRect/>
          </a:stretch>
        </p:blipFill>
        <p:spPr>
          <a:xfrm>
            <a:off x="2111650" y="0"/>
            <a:ext cx="7772400" cy="6689060"/>
          </a:xfrm>
          <a:prstGeom prst="rect">
            <a:avLst/>
          </a:prstGeom>
        </p:spPr>
      </p:pic>
    </p:spTree>
    <p:extLst>
      <p:ext uri="{BB962C8B-B14F-4D97-AF65-F5344CB8AC3E}">
        <p14:creationId xmlns:p14="http://schemas.microsoft.com/office/powerpoint/2010/main" val="31818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779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360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430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2690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5729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498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4791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229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456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2594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CF0F5"/>
        </a:solidFill>
        <a:effectLst/>
      </p:bgPr>
    </p:bg>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00470755-98DD-08AE-919C-F0D1ADB44F6C}"/>
              </a:ext>
            </a:extLst>
          </p:cNvPr>
          <p:cNvPicPr>
            <a:picLocks noChangeAspect="1"/>
          </p:cNvPicPr>
          <p:nvPr/>
        </p:nvPicPr>
        <p:blipFill>
          <a:blip r:embed="rId2"/>
          <a:stretch>
            <a:fillRect/>
          </a:stretch>
        </p:blipFill>
        <p:spPr>
          <a:xfrm>
            <a:off x="3048000" y="805839"/>
            <a:ext cx="6096000" cy="5246321"/>
          </a:xfrm>
          <a:prstGeom prst="rect">
            <a:avLst/>
          </a:prstGeom>
        </p:spPr>
      </p:pic>
    </p:spTree>
    <p:extLst>
      <p:ext uri="{BB962C8B-B14F-4D97-AF65-F5344CB8AC3E}">
        <p14:creationId xmlns:p14="http://schemas.microsoft.com/office/powerpoint/2010/main" val="1741434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7C430864-CB16-CB98-AD76-A48889B8701B}"/>
              </a:ext>
            </a:extLst>
          </p:cNvPr>
          <p:cNvPicPr>
            <a:picLocks noChangeAspect="1"/>
          </p:cNvPicPr>
          <p:nvPr/>
        </p:nvPicPr>
        <p:blipFill>
          <a:blip r:embed="rId3"/>
          <a:stretch>
            <a:fillRect/>
          </a:stretch>
        </p:blipFill>
        <p:spPr>
          <a:xfrm>
            <a:off x="2111650" y="0"/>
            <a:ext cx="7772400" cy="6689060"/>
          </a:xfrm>
          <a:prstGeom prst="rect">
            <a:avLst/>
          </a:prstGeom>
        </p:spPr>
      </p:pic>
    </p:spTree>
    <p:extLst>
      <p:ext uri="{BB962C8B-B14F-4D97-AF65-F5344CB8AC3E}">
        <p14:creationId xmlns:p14="http://schemas.microsoft.com/office/powerpoint/2010/main" val="121133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histogram&#10;&#10;Description automatically generated">
            <a:extLst>
              <a:ext uri="{FF2B5EF4-FFF2-40B4-BE49-F238E27FC236}">
                <a16:creationId xmlns:a16="http://schemas.microsoft.com/office/drawing/2014/main" id="{6A3308C9-CC94-0321-AB20-F77EB3947BAA}"/>
              </a:ext>
            </a:extLst>
          </p:cNvPr>
          <p:cNvPicPr>
            <a:picLocks noChangeAspect="1"/>
          </p:cNvPicPr>
          <p:nvPr/>
        </p:nvPicPr>
        <p:blipFill>
          <a:blip r:embed="rId3"/>
          <a:stretch>
            <a:fillRect/>
          </a:stretch>
        </p:blipFill>
        <p:spPr>
          <a:xfrm>
            <a:off x="-1" y="-5467"/>
            <a:ext cx="7975054" cy="6863467"/>
          </a:xfrm>
          <a:prstGeom prst="rect">
            <a:avLst/>
          </a:prstGeom>
        </p:spPr>
      </p:pic>
    </p:spTree>
    <p:extLst>
      <p:ext uri="{BB962C8B-B14F-4D97-AF65-F5344CB8AC3E}">
        <p14:creationId xmlns:p14="http://schemas.microsoft.com/office/powerpoint/2010/main" val="2787361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3077</TotalTime>
  <Words>1000</Words>
  <Application>Microsoft Macintosh PowerPoint</Application>
  <PresentationFormat>Widescreen</PresentationFormat>
  <Paragraphs>85</Paragraphs>
  <Slides>22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Courier New</vt:lpstr>
      <vt:lpstr>Symbol</vt:lpstr>
      <vt:lpstr>Office Theme</vt:lpstr>
      <vt:lpstr>Timing the market with Congress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Ralston</dc:creator>
  <cp:lastModifiedBy>Brian Ralston</cp:lastModifiedBy>
  <cp:revision>3</cp:revision>
  <dcterms:created xsi:type="dcterms:W3CDTF">2023-02-12T15:43:30Z</dcterms:created>
  <dcterms:modified xsi:type="dcterms:W3CDTF">2023-02-18T22:04:41Z</dcterms:modified>
</cp:coreProperties>
</file>